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sldIdLst>
    <p:sldId id="258" r:id="rId2"/>
    <p:sldId id="272" r:id="rId3"/>
    <p:sldId id="273" r:id="rId4"/>
    <p:sldId id="271" r:id="rId5"/>
    <p:sldId id="260" r:id="rId6"/>
    <p:sldId id="269" r:id="rId7"/>
    <p:sldId id="266" r:id="rId8"/>
    <p:sldId id="267" r:id="rId9"/>
    <p:sldId id="268" r:id="rId10"/>
    <p:sldId id="261" r:id="rId11"/>
    <p:sldId id="270" r:id="rId12"/>
    <p:sldId id="259" r:id="rId13"/>
    <p:sldId id="277" r:id="rId14"/>
    <p:sldId id="278" r:id="rId15"/>
    <p:sldId id="279" r:id="rId16"/>
    <p:sldId id="274" r:id="rId17"/>
    <p:sldId id="276" r:id="rId18"/>
    <p:sldId id="275" r:id="rId19"/>
    <p:sldId id="257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8" autoAdjust="0"/>
    <p:restoredTop sz="95565" autoAdjust="0"/>
  </p:normalViewPr>
  <p:slideViewPr>
    <p:cSldViewPr snapToGrid="0">
      <p:cViewPr varScale="1">
        <p:scale>
          <a:sx n="92" d="100"/>
          <a:sy n="92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9269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726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406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620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1672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946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133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0857"/>
          </a:xfrm>
        </p:spPr>
        <p:txBody>
          <a:bodyPr/>
          <a:lstStyle/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8225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30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319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A16CC-1431-479D-9589-BC67874211C2}" type="datetimeFigureOut">
              <a:rPr lang="pt-PT" smtClean="0"/>
              <a:t>28/11/2017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C8B6-6141-4047-9721-08FD1EB5681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509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video" Target="../media/media1.mp4"/><Relationship Id="rId16" Type="http://schemas.openxmlformats.org/officeDocument/2006/relationships/image" Target="../media/image4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3.png"/><Relationship Id="rId5" Type="http://schemas.microsoft.com/office/2007/relationships/media" Target="../media/media3.mp4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video" Target="../media/media2.mp4"/><Relationship Id="rId9" Type="http://schemas.openxmlformats.org/officeDocument/2006/relationships/image" Target="../media/image36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microsoft.com/office/2007/relationships/media" Target="../media/media5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video" Target="../media/media4.mp4"/><Relationship Id="rId16" Type="http://schemas.openxmlformats.org/officeDocument/2006/relationships/image" Target="../media/image60.png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55.png"/><Relationship Id="rId5" Type="http://schemas.microsoft.com/office/2007/relationships/media" Target="../media/media6.mp4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video" Target="../media/media5.mp4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microsoft.com/office/2007/relationships/media" Target="../media/media8.mp4"/><Relationship Id="rId21" Type="http://schemas.openxmlformats.org/officeDocument/2006/relationships/image" Target="../media/image81.png"/><Relationship Id="rId7" Type="http://schemas.microsoft.com/office/2007/relationships/media" Target="../media/media10.mp4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video" Target="../media/media7.mp4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71.png"/><Relationship Id="rId5" Type="http://schemas.microsoft.com/office/2007/relationships/media" Target="../media/media9.mp4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microsoft.com/office/2007/relationships/media" Target="../media/media12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video" Target="../media/media11.mp4"/><Relationship Id="rId16" Type="http://schemas.openxmlformats.org/officeDocument/2006/relationships/image" Target="../media/image90.png"/><Relationship Id="rId1" Type="http://schemas.microsoft.com/office/2007/relationships/media" Target="../media/media11.mp4"/><Relationship Id="rId6" Type="http://schemas.openxmlformats.org/officeDocument/2006/relationships/video" Target="../media/media13.mp4"/><Relationship Id="rId11" Type="http://schemas.openxmlformats.org/officeDocument/2006/relationships/image" Target="../media/image85.png"/><Relationship Id="rId5" Type="http://schemas.microsoft.com/office/2007/relationships/media" Target="../media/media13.mp4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video" Target="../media/media12.mp4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microsoft.com/office/2007/relationships/media" Target="../media/media13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video" Target="../media/media14.mp4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microsoft.com/office/2007/relationships/media" Target="../media/media14.mp4"/><Relationship Id="rId6" Type="http://schemas.openxmlformats.org/officeDocument/2006/relationships/video" Target="../media/media15.mp4"/><Relationship Id="rId11" Type="http://schemas.openxmlformats.org/officeDocument/2006/relationships/image" Target="../media/image96.png"/><Relationship Id="rId5" Type="http://schemas.microsoft.com/office/2007/relationships/media" Target="../media/media15.mp4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video" Target="../media/media13.mp4"/><Relationship Id="rId9" Type="http://schemas.openxmlformats.org/officeDocument/2006/relationships/image" Target="../media/image85.png"/><Relationship Id="rId1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1122363"/>
            <a:ext cx="7772400" cy="238760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Bahnschrift Light" panose="020B0502040204020203" pitchFamily="34" charset="0"/>
              </a:rPr>
              <a:t>Semi-Continuous Wildfire Modelling </a:t>
            </a:r>
            <a:endParaRPr lang="pt-PT" dirty="0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6942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Pedro Ferreira | António Capela</a:t>
            </a:r>
            <a:endParaRPr lang="pt-PT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2321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Fuel Field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315198" y="1556165"/>
                <a:ext cx="2460802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8" y="1556165"/>
                <a:ext cx="2460802" cy="310213"/>
              </a:xfrm>
              <a:prstGeom prst="rect">
                <a:avLst/>
              </a:prstGeom>
              <a:blipFill>
                <a:blip r:embed="rId2"/>
                <a:stretch>
                  <a:fillRect l="-1733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302630" y="2381407"/>
                <a:ext cx="4513736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𝑐𝑟𝑖𝑡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30" y="2381407"/>
                <a:ext cx="4513736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771523" y="1307438"/>
                <a:ext cx="606107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Fuel should </a:t>
                </a:r>
                <a:r>
                  <a:rPr lang="en-US" dirty="0">
                    <a:solidFill>
                      <a:schemeClr val="bg1"/>
                    </a:solidFill>
                  </a:rPr>
                  <a:t>only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burn above a certain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Above that, fuel should burn proportional to how high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a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nd proportional to how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much fuel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is left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to burn.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3" y="1307438"/>
                <a:ext cx="6061075" cy="1477328"/>
              </a:xfrm>
              <a:prstGeom prst="rect">
                <a:avLst/>
              </a:prstGeom>
              <a:blipFill>
                <a:blip r:embed="rId4"/>
                <a:stretch>
                  <a:fillRect l="-905" t="-2058" r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84766"/>
            <a:ext cx="4930541" cy="3720214"/>
          </a:xfrm>
          <a:prstGeom prst="rect">
            <a:avLst/>
          </a:prstGeom>
        </p:spPr>
      </p:pic>
      <p:pic>
        <p:nvPicPr>
          <p:cNvPr id="41" name="Content Placeholder 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5" y="3804673"/>
            <a:ext cx="3700422" cy="12029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315198" y="4638253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</a:rPr>
              <a:t>F-Field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4" name="Content Placeholder 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4296410"/>
            <a:ext cx="3700422" cy="1202912"/>
          </a:xfrm>
          <a:prstGeom prst="rect">
            <a:avLst/>
          </a:prstGeom>
        </p:spPr>
      </p:pic>
      <p:pic>
        <p:nvPicPr>
          <p:cNvPr id="45" name="Content Placeholder 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T-Field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15198" y="5134814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92D050"/>
                </a:solidFill>
              </a:rPr>
              <a:t>A-Field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4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7315198" y="5639087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W-Field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0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Heat Field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80112" y="3308412"/>
                <a:ext cx="2168927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12" y="3308412"/>
                <a:ext cx="2168927" cy="310213"/>
              </a:xfrm>
              <a:prstGeom prst="rect">
                <a:avLst/>
              </a:prstGeom>
              <a:blipFill>
                <a:blip r:embed="rId2"/>
                <a:stretch>
                  <a:fillRect l="-2247" t="-3922" r="-28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838200" y="1892967"/>
            <a:ext cx="6061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Fuel burned should produce heat. Therefore we define the heat field as the derivative of the fuel field times a constant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199" y="4296410"/>
            <a:ext cx="606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Notice that, unlike the T-field and the F-field, the H-field does not depend on the previous state, only on how the F-field changes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4" y="3295576"/>
            <a:ext cx="3700422" cy="1202912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5" y="3804673"/>
            <a:ext cx="3700422" cy="120291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15198" y="4638253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</a:rPr>
              <a:t>F-Field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15198" y="4133980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H-Field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5" name="Content Placeholder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4296410"/>
            <a:ext cx="3700422" cy="1202912"/>
          </a:xfrm>
          <a:prstGeom prst="rect">
            <a:avLst/>
          </a:prstGeom>
        </p:spPr>
      </p:pic>
      <p:pic>
        <p:nvPicPr>
          <p:cNvPr id="26" name="Content Placeholder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T-Field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8" y="5134814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92D050"/>
                </a:solidFill>
              </a:rPr>
              <a:t>A-Field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29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7315198" y="5639087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W-Field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765800" y="29754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PT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4" y="3295576"/>
            <a:ext cx="3700422" cy="120291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5" y="3804673"/>
            <a:ext cx="3700422" cy="12029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5198" y="4638253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</a:rPr>
              <a:t>F-Field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198" y="4133980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H-Field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4296410"/>
            <a:ext cx="3700422" cy="120291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T-Field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15198" y="5134814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92D050"/>
                </a:solidFill>
              </a:rPr>
              <a:t>A-Field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315198" y="5639087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W-Field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966998" y="3309999"/>
                <a:ext cx="2460802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98" y="3309999"/>
                <a:ext cx="2460802" cy="310213"/>
              </a:xfrm>
              <a:prstGeom prst="rect">
                <a:avLst/>
              </a:prstGeom>
              <a:blipFill>
                <a:blip r:embed="rId5"/>
                <a:stretch>
                  <a:fillRect l="-1985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79698" y="4013979"/>
                <a:ext cx="4513736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𝑐𝑟𝑖𝑡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98" y="4013979"/>
                <a:ext cx="4513736" cy="12485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66998" y="5750697"/>
                <a:ext cx="2168927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98" y="5750697"/>
                <a:ext cx="2168927" cy="310213"/>
              </a:xfrm>
              <a:prstGeom prst="rect">
                <a:avLst/>
              </a:prstGeom>
              <a:blipFill>
                <a:blip r:embed="rId7"/>
                <a:stretch>
                  <a:fillRect l="-2254" t="-1961" r="-56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1398" y="1510074"/>
                <a:ext cx="1175879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 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𝑑𝑥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m:rPr>
                                  <m:lit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−&amp;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98" y="1510074"/>
                <a:ext cx="11758796" cy="13150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The Model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06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Effect of planar diffusivity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" name="alpha0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34705" y="1519383"/>
            <a:ext cx="3053601" cy="4885763"/>
          </a:xfrm>
          <a:prstGeom prst="rect">
            <a:avLst/>
          </a:prstGeom>
        </p:spPr>
      </p:pic>
      <p:pic>
        <p:nvPicPr>
          <p:cNvPr id="4" name="alpha0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41907" y="1519382"/>
            <a:ext cx="3053601" cy="4885763"/>
          </a:xfrm>
          <a:prstGeom prst="rect">
            <a:avLst/>
          </a:prstGeom>
        </p:spPr>
      </p:pic>
      <p:pic>
        <p:nvPicPr>
          <p:cNvPr id="5" name="alpha0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88306" y="1519382"/>
            <a:ext cx="3053601" cy="48857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531424" y="1225488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24" y="1225488"/>
                <a:ext cx="1060162" cy="276999"/>
              </a:xfrm>
              <a:prstGeom prst="rect">
                <a:avLst/>
              </a:prstGeom>
              <a:blipFill>
                <a:blip r:embed="rId11"/>
                <a:stretch>
                  <a:fillRect l="-2874" r="-57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693227" y="1225488"/>
                <a:ext cx="843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0.01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227" y="1225488"/>
                <a:ext cx="843757" cy="276999"/>
              </a:xfrm>
              <a:prstGeom prst="rect">
                <a:avLst/>
              </a:prstGeom>
              <a:blipFill>
                <a:blip r:embed="rId12"/>
                <a:stretch>
                  <a:fillRect l="-7246" t="-28889" r="-1739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9951211" y="1225488"/>
                <a:ext cx="9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=0.03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211" y="1225488"/>
                <a:ext cx="931922" cy="276999"/>
              </a:xfrm>
              <a:prstGeom prst="rect">
                <a:avLst/>
              </a:prstGeom>
              <a:blipFill>
                <a:blip r:embed="rId13"/>
                <a:stretch>
                  <a:fillRect l="-3268" r="-653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99068" y="2998923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2998923"/>
                <a:ext cx="1402243" cy="276999"/>
              </a:xfrm>
              <a:prstGeom prst="rect">
                <a:avLst/>
              </a:prstGeom>
              <a:blipFill>
                <a:blip r:embed="rId14"/>
                <a:stretch>
                  <a:fillRect l="-2174" r="-391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99068" y="3321948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321948"/>
                <a:ext cx="1274580" cy="276999"/>
              </a:xfrm>
              <a:prstGeom prst="rect">
                <a:avLst/>
              </a:prstGeom>
              <a:blipFill>
                <a:blip r:embed="rId15"/>
                <a:stretch>
                  <a:fillRect l="-4306" r="-47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99068" y="3644973"/>
                <a:ext cx="1105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175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644973"/>
                <a:ext cx="1105367" cy="276999"/>
              </a:xfrm>
              <a:prstGeom prst="rect">
                <a:avLst/>
              </a:prstGeom>
              <a:blipFill>
                <a:blip r:embed="rId16"/>
                <a:stretch>
                  <a:fillRect l="-4972" r="-552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99068" y="3967998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967998"/>
                <a:ext cx="610552" cy="276999"/>
              </a:xfrm>
              <a:prstGeom prst="rect">
                <a:avLst/>
              </a:prstGeom>
              <a:blipFill>
                <a:blip r:embed="rId17"/>
                <a:stretch>
                  <a:fillRect l="-8000" r="-90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99068" y="4291023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4291023"/>
                <a:ext cx="1173847" cy="276999"/>
              </a:xfrm>
              <a:prstGeom prst="rect">
                <a:avLst/>
              </a:prstGeom>
              <a:blipFill>
                <a:blip r:embed="rId18"/>
                <a:stretch>
                  <a:fillRect l="-4145" r="-46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799068" y="4614048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4614048"/>
                <a:ext cx="1118319" cy="276999"/>
              </a:xfrm>
              <a:prstGeom prst="rect">
                <a:avLst/>
              </a:prstGeom>
              <a:blipFill>
                <a:blip r:embed="rId19"/>
                <a:stretch>
                  <a:fillRect l="-4348" t="-2222" r="-70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78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lphaatm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43849" y="1325563"/>
            <a:ext cx="2220480" cy="518232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86423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Effect of atmospheric diffusivity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alphaatm00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84809" y="1325563"/>
            <a:ext cx="2220480" cy="5182320"/>
          </a:xfrm>
          <a:prstGeom prst="rect">
            <a:avLst/>
          </a:prstGeom>
        </p:spPr>
      </p:pic>
      <p:pic>
        <p:nvPicPr>
          <p:cNvPr id="6" name="alphaatm00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64329" y="1325563"/>
            <a:ext cx="2220480" cy="51823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069372" y="976642"/>
                <a:ext cx="969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72" y="976642"/>
                <a:ext cx="969433" cy="276999"/>
              </a:xfrm>
              <a:prstGeom prst="rect">
                <a:avLst/>
              </a:prstGeom>
              <a:blipFill>
                <a:blip r:embed="rId11"/>
                <a:stretch>
                  <a:fillRect l="-3145" r="-503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074562" y="976643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62" y="976643"/>
                <a:ext cx="1402243" cy="276999"/>
              </a:xfrm>
              <a:prstGeom prst="rect">
                <a:avLst/>
              </a:prstGeom>
              <a:blipFill>
                <a:blip r:embed="rId12"/>
                <a:stretch>
                  <a:fillRect l="-2165" r="-346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288799" y="976642"/>
                <a:ext cx="1338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8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799" y="976642"/>
                <a:ext cx="1338123" cy="276999"/>
              </a:xfrm>
              <a:prstGeom prst="rect">
                <a:avLst/>
              </a:prstGeom>
              <a:blipFill>
                <a:blip r:embed="rId13"/>
                <a:stretch>
                  <a:fillRect l="-4566" t="-28261" r="-95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886423" y="2970661"/>
                <a:ext cx="9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2970661"/>
                <a:ext cx="931922" cy="276999"/>
              </a:xfrm>
              <a:prstGeom prst="rect">
                <a:avLst/>
              </a:prstGeom>
              <a:blipFill>
                <a:blip r:embed="rId14"/>
                <a:stretch>
                  <a:fillRect l="-3268" r="-653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86423" y="3293686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3293686"/>
                <a:ext cx="1274580" cy="276999"/>
              </a:xfrm>
              <a:prstGeom prst="rect">
                <a:avLst/>
              </a:prstGeom>
              <a:blipFill>
                <a:blip r:embed="rId15"/>
                <a:stretch>
                  <a:fillRect l="-4306" r="-47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886423" y="3616711"/>
                <a:ext cx="1041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3616711"/>
                <a:ext cx="1041247" cy="276999"/>
              </a:xfrm>
              <a:prstGeom prst="rect">
                <a:avLst/>
              </a:prstGeom>
              <a:blipFill>
                <a:blip r:embed="rId16"/>
                <a:stretch>
                  <a:fillRect l="-8187" t="-28261" r="-1286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886423" y="3939736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3939736"/>
                <a:ext cx="610552" cy="276999"/>
              </a:xfrm>
              <a:prstGeom prst="rect">
                <a:avLst/>
              </a:prstGeom>
              <a:blipFill>
                <a:blip r:embed="rId17"/>
                <a:stretch>
                  <a:fillRect l="-7921" r="-792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886423" y="4262761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4262761"/>
                <a:ext cx="1173847" cy="276999"/>
              </a:xfrm>
              <a:prstGeom prst="rect">
                <a:avLst/>
              </a:prstGeom>
              <a:blipFill>
                <a:blip r:embed="rId18"/>
                <a:stretch>
                  <a:fillRect l="-4145" r="-466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886423" y="4585786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4585786"/>
                <a:ext cx="1118319" cy="276999"/>
              </a:xfrm>
              <a:prstGeom prst="rect">
                <a:avLst/>
              </a:prstGeom>
              <a:blipFill>
                <a:blip r:embed="rId19"/>
                <a:stretch>
                  <a:fillRect l="-4348" t="-2174" r="-70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96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906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Non-linearity of diffusivity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10" y="1217187"/>
            <a:ext cx="6836186" cy="54271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99068" y="2823184"/>
                <a:ext cx="11463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2823184"/>
                <a:ext cx="1146339" cy="276999"/>
              </a:xfrm>
              <a:prstGeom prst="rect">
                <a:avLst/>
              </a:prstGeom>
              <a:blipFill>
                <a:blip r:embed="rId3"/>
                <a:stretch>
                  <a:fillRect l="-4787" r="-531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99068" y="3146209"/>
                <a:ext cx="977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146209"/>
                <a:ext cx="977127" cy="276999"/>
              </a:xfrm>
              <a:prstGeom prst="rect">
                <a:avLst/>
              </a:prstGeom>
              <a:blipFill>
                <a:blip r:embed="rId4"/>
                <a:stretch>
                  <a:fillRect l="-5625" r="-562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99068" y="3469234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469234"/>
                <a:ext cx="610552" cy="276999"/>
              </a:xfrm>
              <a:prstGeom prst="rect">
                <a:avLst/>
              </a:prstGeom>
              <a:blipFill>
                <a:blip r:embed="rId5"/>
                <a:stretch>
                  <a:fillRect l="-8000" r="-9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99068" y="3792259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792259"/>
                <a:ext cx="1173847" cy="276999"/>
              </a:xfrm>
              <a:prstGeom prst="rect">
                <a:avLst/>
              </a:prstGeom>
              <a:blipFill>
                <a:blip r:embed="rId6"/>
                <a:stretch>
                  <a:fillRect l="-4145" r="-466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99068" y="4115284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4115284"/>
                <a:ext cx="1118319" cy="276999"/>
              </a:xfrm>
              <a:prstGeom prst="rect">
                <a:avLst/>
              </a:prstGeom>
              <a:blipFill>
                <a:blip r:embed="rId7"/>
                <a:stretch>
                  <a:fillRect l="-4348" t="-2174" r="-70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60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if4_f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30649" y="1690689"/>
            <a:ext cx="3086289" cy="2314717"/>
          </a:xfrm>
          <a:prstGeom prst="rect">
            <a:avLst/>
          </a:prstGeom>
        </p:spPr>
      </p:pic>
      <p:pic>
        <p:nvPicPr>
          <p:cNvPr id="4" name="unif4_f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4359" y="4005405"/>
            <a:ext cx="3086289" cy="2314717"/>
          </a:xfrm>
          <a:prstGeom prst="rect">
            <a:avLst/>
          </a:prstGeom>
        </p:spPr>
      </p:pic>
      <p:pic>
        <p:nvPicPr>
          <p:cNvPr id="5" name="unif4_f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30650" y="4005406"/>
            <a:ext cx="3086289" cy="2314717"/>
          </a:xfrm>
          <a:prstGeom prst="rect">
            <a:avLst/>
          </a:prstGeom>
        </p:spPr>
      </p:pic>
      <p:pic>
        <p:nvPicPr>
          <p:cNvPr id="6" name="unif4_f_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44359" y="1690688"/>
            <a:ext cx="3086289" cy="231471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6423" y="0"/>
            <a:ext cx="4004076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Effect of Wind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506345" y="5024263"/>
                <a:ext cx="1301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(0.2, 0.2)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345" y="5024263"/>
                <a:ext cx="1301062" cy="276999"/>
              </a:xfrm>
              <a:prstGeom prst="rect">
                <a:avLst/>
              </a:prstGeom>
              <a:blipFill>
                <a:blip r:embed="rId12"/>
                <a:stretch>
                  <a:fillRect l="-6075" t="-28261" r="-1074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727560" y="2709546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560" y="2709546"/>
                <a:ext cx="1118319" cy="276999"/>
              </a:xfrm>
              <a:prstGeom prst="rect">
                <a:avLst/>
              </a:prstGeom>
              <a:blipFill>
                <a:blip r:embed="rId13"/>
                <a:stretch>
                  <a:fillRect l="-1630" t="-2174" r="-978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253891" y="5024263"/>
                <a:ext cx="147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=(0.3, 0.3)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891" y="5024263"/>
                <a:ext cx="1470980" cy="276999"/>
              </a:xfrm>
              <a:prstGeom prst="rect">
                <a:avLst/>
              </a:prstGeom>
              <a:blipFill>
                <a:blip r:embed="rId14"/>
                <a:stretch>
                  <a:fillRect l="-5394" t="-2174" r="-332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9253891" y="2709545"/>
                <a:ext cx="147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=(0.1, 0.1)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891" y="2709545"/>
                <a:ext cx="1470980" cy="276999"/>
              </a:xfrm>
              <a:prstGeom prst="rect">
                <a:avLst/>
              </a:prstGeom>
              <a:blipFill>
                <a:blip r:embed="rId15"/>
                <a:stretch>
                  <a:fillRect l="-5394" t="-2174" r="-332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525623" y="306115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23" y="306115"/>
                <a:ext cx="1060162" cy="276999"/>
              </a:xfrm>
              <a:prstGeom prst="rect">
                <a:avLst/>
              </a:prstGeom>
              <a:blipFill>
                <a:blip r:embed="rId16"/>
                <a:stretch>
                  <a:fillRect l="-2874" r="-574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261480" y="948424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480" y="948424"/>
                <a:ext cx="1274580" cy="276999"/>
              </a:xfrm>
              <a:prstGeom prst="rect">
                <a:avLst/>
              </a:prstGeom>
              <a:blipFill>
                <a:blip r:embed="rId17"/>
                <a:stretch>
                  <a:fillRect l="-4306" r="-47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525623" y="952165"/>
                <a:ext cx="1041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23" y="952165"/>
                <a:ext cx="1041247" cy="276999"/>
              </a:xfrm>
              <a:prstGeom prst="rect">
                <a:avLst/>
              </a:prstGeom>
              <a:blipFill>
                <a:blip r:embed="rId18"/>
                <a:stretch>
                  <a:fillRect l="-8187" t="-28261" r="-1286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261480" y="302374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480" y="302374"/>
                <a:ext cx="610552" cy="276999"/>
              </a:xfrm>
              <a:prstGeom prst="rect">
                <a:avLst/>
              </a:prstGeom>
              <a:blipFill>
                <a:blip r:embed="rId19"/>
                <a:stretch>
                  <a:fillRect l="-8000" r="-90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261480" y="625399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480" y="625399"/>
                <a:ext cx="1173847" cy="276999"/>
              </a:xfrm>
              <a:prstGeom prst="rect">
                <a:avLst/>
              </a:prstGeom>
              <a:blipFill>
                <a:blip r:embed="rId20"/>
                <a:stretch>
                  <a:fillRect l="-4145" r="-46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525623" y="625399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23" y="625399"/>
                <a:ext cx="1402243" cy="276999"/>
              </a:xfrm>
              <a:prstGeom prst="rect">
                <a:avLst/>
              </a:prstGeom>
              <a:blipFill>
                <a:blip r:embed="rId21"/>
                <a:stretch>
                  <a:fillRect l="-2165" r="-346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53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6423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Effect of Fuel Quantity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9" name="fuel4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1620" y="1550205"/>
            <a:ext cx="3053602" cy="4885763"/>
          </a:xfrm>
          <a:prstGeom prst="rect">
            <a:avLst/>
          </a:prstGeom>
        </p:spPr>
      </p:pic>
      <p:pic>
        <p:nvPicPr>
          <p:cNvPr id="10" name="fuel6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43224" y="1550206"/>
            <a:ext cx="3053602" cy="48857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654487" y="1273207"/>
                <a:ext cx="92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400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487" y="1273207"/>
                <a:ext cx="927867" cy="276999"/>
              </a:xfrm>
              <a:prstGeom prst="rect">
                <a:avLst/>
              </a:prstGeom>
              <a:blipFill>
                <a:blip r:embed="rId10"/>
                <a:stretch>
                  <a:fillRect l="-8497" t="-28889" r="-784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random0_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17421" y="1550204"/>
            <a:ext cx="3053602" cy="48857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680289" y="1267771"/>
                <a:ext cx="92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500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89" y="1267771"/>
                <a:ext cx="927867" cy="276999"/>
              </a:xfrm>
              <a:prstGeom prst="rect">
                <a:avLst/>
              </a:prstGeom>
              <a:blipFill>
                <a:blip r:embed="rId12"/>
                <a:stretch>
                  <a:fillRect l="-9211" t="-28889" r="-789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9706091" y="1273206"/>
                <a:ext cx="92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600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91" y="1273206"/>
                <a:ext cx="927867" cy="276999"/>
              </a:xfrm>
              <a:prstGeom prst="rect">
                <a:avLst/>
              </a:prstGeom>
              <a:blipFill>
                <a:blip r:embed="rId13"/>
                <a:stretch>
                  <a:fillRect l="-8553" t="-28889" r="-855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695654" y="273365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54" y="273365"/>
                <a:ext cx="1060162" cy="276999"/>
              </a:xfrm>
              <a:prstGeom prst="rect">
                <a:avLst/>
              </a:prstGeom>
              <a:blipFill>
                <a:blip r:embed="rId14"/>
                <a:stretch>
                  <a:fillRect l="-2874" r="-57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431511" y="915674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511" y="915674"/>
                <a:ext cx="1274580" cy="276999"/>
              </a:xfrm>
              <a:prstGeom prst="rect">
                <a:avLst/>
              </a:prstGeom>
              <a:blipFill>
                <a:blip r:embed="rId15"/>
                <a:stretch>
                  <a:fillRect l="-4306" r="-47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695654" y="919415"/>
                <a:ext cx="1041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54" y="919415"/>
                <a:ext cx="1041247" cy="276999"/>
              </a:xfrm>
              <a:prstGeom prst="rect">
                <a:avLst/>
              </a:prstGeom>
              <a:blipFill>
                <a:blip r:embed="rId16"/>
                <a:stretch>
                  <a:fillRect l="-8187" t="-28889" r="-128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431511" y="269624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511" y="269624"/>
                <a:ext cx="610552" cy="276999"/>
              </a:xfrm>
              <a:prstGeom prst="rect">
                <a:avLst/>
              </a:prstGeom>
              <a:blipFill>
                <a:blip r:embed="rId17"/>
                <a:stretch>
                  <a:fillRect l="-8000" r="-9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8431511" y="592649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511" y="592649"/>
                <a:ext cx="1173847" cy="276999"/>
              </a:xfrm>
              <a:prstGeom prst="rect">
                <a:avLst/>
              </a:prstGeom>
              <a:blipFill>
                <a:blip r:embed="rId18"/>
                <a:stretch>
                  <a:fillRect l="-4145" r="-466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695654" y="592649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54" y="592649"/>
                <a:ext cx="1402243" cy="276999"/>
              </a:xfrm>
              <a:prstGeom prst="rect">
                <a:avLst/>
              </a:prstGeom>
              <a:blipFill>
                <a:blip r:embed="rId19"/>
                <a:stretch>
                  <a:fillRect l="-2174" r="-391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7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andom200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43224" y="1550206"/>
            <a:ext cx="3053602" cy="4885763"/>
          </a:xfrm>
          <a:prstGeom prst="rect">
            <a:avLst/>
          </a:prstGeom>
        </p:spPr>
      </p:pic>
      <p:pic>
        <p:nvPicPr>
          <p:cNvPr id="4" name="random0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1620" y="1550207"/>
            <a:ext cx="3053602" cy="4885763"/>
          </a:xfrm>
          <a:prstGeom prst="rect">
            <a:avLst/>
          </a:prstGeom>
        </p:spPr>
      </p:pic>
      <p:pic>
        <p:nvPicPr>
          <p:cNvPr id="5" name="random100_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17422" y="1550206"/>
            <a:ext cx="3053602" cy="48857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6423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Effect of Fuel Randomization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91620" y="1160885"/>
                <a:ext cx="92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500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0" y="1160885"/>
                <a:ext cx="927867" cy="276999"/>
              </a:xfrm>
              <a:prstGeom prst="rect">
                <a:avLst/>
              </a:prstGeom>
              <a:blipFill>
                <a:blip r:embed="rId11"/>
                <a:stretch>
                  <a:fillRect l="-8553" t="-28261" r="-855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691089" y="1132839"/>
                <a:ext cx="854664" cy="302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89" y="1132839"/>
                <a:ext cx="854664" cy="302327"/>
              </a:xfrm>
              <a:prstGeom prst="rect">
                <a:avLst/>
              </a:prstGeom>
              <a:blipFill>
                <a:blip r:embed="rId12"/>
                <a:stretch>
                  <a:fillRect l="-7092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555688" y="1107577"/>
                <a:ext cx="1177069" cy="302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100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688" y="1107577"/>
                <a:ext cx="1177069" cy="302327"/>
              </a:xfrm>
              <a:prstGeom prst="rect">
                <a:avLst/>
              </a:prstGeom>
              <a:blipFill>
                <a:blip r:embed="rId13"/>
                <a:stretch>
                  <a:fillRect l="-5181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9652576" y="1107576"/>
                <a:ext cx="1034898" cy="302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200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576" y="1107576"/>
                <a:ext cx="1034898" cy="302327"/>
              </a:xfrm>
              <a:prstGeom prst="rect">
                <a:avLst/>
              </a:prstGeom>
              <a:blipFill>
                <a:blip r:embed="rId14"/>
                <a:stretch>
                  <a:fillRect l="-5882" t="-24490" r="-4118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830316" y="184527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316" y="184527"/>
                <a:ext cx="1060162" cy="276999"/>
              </a:xfrm>
              <a:prstGeom prst="rect">
                <a:avLst/>
              </a:prstGeom>
              <a:blipFill>
                <a:blip r:embed="rId15"/>
                <a:stretch>
                  <a:fillRect l="-2890" r="-63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0566173" y="826836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173" y="826836"/>
                <a:ext cx="1274580" cy="276999"/>
              </a:xfrm>
              <a:prstGeom prst="rect">
                <a:avLst/>
              </a:prstGeom>
              <a:blipFill>
                <a:blip r:embed="rId16"/>
                <a:stretch>
                  <a:fillRect l="-4306" r="-47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830316" y="830577"/>
                <a:ext cx="1041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316" y="830577"/>
                <a:ext cx="1041247" cy="276999"/>
              </a:xfrm>
              <a:prstGeom prst="rect">
                <a:avLst/>
              </a:prstGeom>
              <a:blipFill>
                <a:blip r:embed="rId17"/>
                <a:stretch>
                  <a:fillRect l="-8235" t="-28261" r="-1294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0566173" y="180786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173" y="180786"/>
                <a:ext cx="610552" cy="276999"/>
              </a:xfrm>
              <a:prstGeom prst="rect">
                <a:avLst/>
              </a:prstGeom>
              <a:blipFill>
                <a:blip r:embed="rId18"/>
                <a:stretch>
                  <a:fillRect l="-8000" r="-90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10566173" y="503811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173" y="503811"/>
                <a:ext cx="1173847" cy="276999"/>
              </a:xfrm>
              <a:prstGeom prst="rect">
                <a:avLst/>
              </a:prstGeom>
              <a:blipFill>
                <a:blip r:embed="rId19"/>
                <a:stretch>
                  <a:fillRect l="-4145" r="-46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830316" y="503811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316" y="503811"/>
                <a:ext cx="1402243" cy="276999"/>
              </a:xfrm>
              <a:prstGeom prst="rect">
                <a:avLst/>
              </a:prstGeom>
              <a:blipFill>
                <a:blip r:embed="rId20"/>
                <a:stretch>
                  <a:fillRect l="-2174" r="-34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6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711" y="921470"/>
            <a:ext cx="7277100" cy="549314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41" y="2024515"/>
            <a:ext cx="3886199" cy="388619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42" y="2024516"/>
            <a:ext cx="3886199" cy="3886199"/>
          </a:xfrm>
          <a:prstGeom prst="rect">
            <a:avLst/>
          </a:prstGeom>
        </p:spPr>
      </p:pic>
      <p:pic>
        <p:nvPicPr>
          <p:cNvPr id="16" name="inferno200dp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3009" y="1007243"/>
            <a:ext cx="7075172" cy="5306380"/>
          </a:xfrm>
          <a:prstGeom prst="rect">
            <a:avLst/>
          </a:prstGeom>
        </p:spPr>
      </p:pic>
      <p:sp>
        <p:nvSpPr>
          <p:cNvPr id="24" name="Título 23"/>
          <p:cNvSpPr>
            <a:spLocks noGrp="1"/>
          </p:cNvSpPr>
          <p:nvPr>
            <p:ph type="title"/>
          </p:nvPr>
        </p:nvSpPr>
        <p:spPr>
          <a:xfrm>
            <a:off x="488041" y="121370"/>
            <a:ext cx="3932237" cy="160020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Bahnschrift Light" panose="020B0502040204020203" pitchFamily="34" charset="0"/>
              </a:rPr>
              <a:t>Results with Mountain Height map</a:t>
            </a:r>
            <a:endParaRPr lang="pt-PT" dirty="0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32" y="1781628"/>
            <a:ext cx="3059647" cy="4531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8041" y="5968936"/>
            <a:ext cx="388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Height map near the glacier valley in Serra da Estrela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693009" y="1010984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09" y="1010984"/>
                <a:ext cx="1060162" cy="276999"/>
              </a:xfrm>
              <a:prstGeom prst="rect">
                <a:avLst/>
              </a:prstGeom>
              <a:blipFill>
                <a:blip r:embed="rId9"/>
                <a:stretch>
                  <a:fillRect l="-2874" r="-57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0725254" y="6015102"/>
                <a:ext cx="977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254" y="6015102"/>
                <a:ext cx="977127" cy="276999"/>
              </a:xfrm>
              <a:prstGeom prst="rect">
                <a:avLst/>
              </a:prstGeom>
              <a:blipFill>
                <a:blip r:embed="rId10"/>
                <a:stretch>
                  <a:fillRect l="-5590" r="-496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701408" y="1291724"/>
                <a:ext cx="104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08" y="1291724"/>
                <a:ext cx="1043363" cy="276999"/>
              </a:xfrm>
              <a:prstGeom prst="rect">
                <a:avLst/>
              </a:prstGeom>
              <a:blipFill>
                <a:blip r:embed="rId11"/>
                <a:stretch>
                  <a:fillRect l="-4678" r="-58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22517" y="1284242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17" y="1284242"/>
                <a:ext cx="1173847" cy="276999"/>
              </a:xfrm>
              <a:prstGeom prst="rect">
                <a:avLst/>
              </a:prstGeom>
              <a:blipFill>
                <a:blip r:embed="rId12"/>
                <a:stretch>
                  <a:fillRect l="-4145" r="-46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763389" y="1007243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389" y="1007243"/>
                <a:ext cx="1402243" cy="276999"/>
              </a:xfrm>
              <a:prstGeom prst="rect">
                <a:avLst/>
              </a:prstGeom>
              <a:blipFill>
                <a:blip r:embed="rId13"/>
                <a:stretch>
                  <a:fillRect l="-2174" r="-391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838607" y="6015102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07" y="6015102"/>
                <a:ext cx="1274580" cy="276999"/>
              </a:xfrm>
              <a:prstGeom prst="rect">
                <a:avLst/>
              </a:prstGeom>
              <a:blipFill>
                <a:blip r:embed="rId14"/>
                <a:stretch>
                  <a:fillRect l="-4306" r="-47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0584062" y="1007243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062" y="1007243"/>
                <a:ext cx="1118319" cy="276999"/>
              </a:xfrm>
              <a:prstGeom prst="rect">
                <a:avLst/>
              </a:prstGeom>
              <a:blipFill>
                <a:blip r:embed="rId15"/>
                <a:stretch>
                  <a:fillRect l="-4348" t="-2174" r="-70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5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6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7482" y="-8693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Wildfires </a:t>
            </a:r>
            <a:r>
              <a:rPr lang="en-US" dirty="0">
                <a:solidFill>
                  <a:srgbClr val="FFC000"/>
                </a:solidFill>
              </a:rPr>
              <a:t>as a potential hazard</a:t>
            </a:r>
          </a:p>
        </p:txBody>
      </p:sp>
      <p:pic>
        <p:nvPicPr>
          <p:cNvPr id="6" name="Picture 2" descr="https://upload.wikimedia.org/wikipedia/commons/thumb/5/5d/2009_California_Wildfires_at_JPL_-_Pasadena%2C_California.jpg/1920px-2009_California_Wildfires_at_JPL_-_Pasadena%2C_Californi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" y="1593869"/>
            <a:ext cx="6888368" cy="153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2013" y="3125814"/>
            <a:ext cx="4688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2009 California Wildfires at NASA/JPL – Pasadena, California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upload.wikimedia.org/wikipedia/commons/d/de/Grand_Prix_fire%2C_San_Bernardino_Mountains%2C_2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13" y="1593869"/>
            <a:ext cx="2839106" cy="446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331013" y="6054752"/>
            <a:ext cx="2839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2003 Old Fire in the San Bernardino Mountains -  Southern California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2372" y="5808935"/>
            <a:ext cx="2717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2017 fires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of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Castanheira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de </a:t>
            </a:r>
            <a:r>
              <a:rPr lang="en-US" sz="12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Pêra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and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Pedrógão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Grande - Portugal 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124" name="Picture 4" descr="Central Portugal massive forest fire on 18 June 20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" y="3601419"/>
            <a:ext cx="2558128" cy="214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commons/thumb/d/d8/Deerfire_high_res_edit.jpg/1280px-Deerfire_high_res_ed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183" y="3601419"/>
            <a:ext cx="3870198" cy="238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110183" y="5979567"/>
            <a:ext cx="36010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Wildfire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in Bitterroot National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Forest -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Montana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0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592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Wildfires as an ecological disturbance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098" name="Picture 2" descr="https://upload.wikimedia.org/wikipedia/commons/thumb/d/d1/Boreal_pine_forest_after_fire.JPG/1920px-Boreal_pine_forest_after_fi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295776" cy="17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39392" y="335945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Fire-activated seeds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6676" y="3397812"/>
            <a:ext cx="215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Ecological succession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6959" y="62231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Thermal Insulation</a:t>
            </a:r>
          </a:p>
        </p:txBody>
      </p:sp>
      <p:pic>
        <p:nvPicPr>
          <p:cNvPr id="4102" name="Picture 6" descr="https://upload.wikimedia.org/wikipedia/commons/f/fe/Banksia_serrata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99" y="1690688"/>
            <a:ext cx="2276165" cy="17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31937" y="616973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Resprouting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98262" y="3368307"/>
            <a:ext cx="189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Prolific Flowering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00654" y="6223179"/>
            <a:ext cx="145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Tall Crowns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4" name="Picture 8" descr="https://upload.wikimedia.org/wikipedia/en/3/34/Eucalypt_trees%2C_Australia%2C_15_months_after_a_bushfi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00403"/>
            <a:ext cx="3025775" cy="226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coslob.com/jpegs/sequoia/General%20Grant%20tree%20backsid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88" y="3902216"/>
            <a:ext cx="1740179" cy="23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Vallota speciosa flower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695414"/>
            <a:ext cx="2173505" cy="17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media1.britannica.com/eb-media/38/75938-004-8B2B416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580" y="3890862"/>
            <a:ext cx="2958786" cy="232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493030" y="4729692"/>
            <a:ext cx="18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Survival of the fire-resistant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61" y="-12364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How fire burns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050" name="Picture 2" descr="https://upload.wikimedia.org/wikipedia/commons/thumb/9/99/Fire_tetrahedron.svg/270px-Fire_tetrahedr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1283256"/>
            <a:ext cx="25717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3175" y="3923268"/>
            <a:ext cx="229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fire tetrahedron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728609"/>
            <a:ext cx="486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Ingredients: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Oxidizer (Usually oxygen)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Combustible material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Temperature above a critical 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542511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If all three elements are present, combustion can occur and a positive feedback loop forms: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520" y="4805920"/>
            <a:ext cx="109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Fuel </a:t>
            </a:r>
            <a:r>
              <a:rPr lang="en-US" dirty="0" smtClean="0">
                <a:solidFill>
                  <a:schemeClr val="bg1"/>
                </a:solidFill>
              </a:rPr>
              <a:t>burns if temperature is high enough and there is enough oxygen -&gt; Heat </a:t>
            </a:r>
            <a:r>
              <a:rPr lang="en-US" dirty="0">
                <a:solidFill>
                  <a:schemeClr val="bg1"/>
                </a:solidFill>
              </a:rPr>
              <a:t>is </a:t>
            </a:r>
            <a:r>
              <a:rPr lang="en-US" dirty="0" smtClean="0">
                <a:solidFill>
                  <a:schemeClr val="bg1"/>
                </a:solidFill>
              </a:rPr>
              <a:t>produced -&gt; Temperature increases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2366" y="5688572"/>
            <a:ext cx="10387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This happens until there is no more fuel OR temperature drops below flash point OR there is no more oxygen.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8371" y="5264491"/>
            <a:ext cx="655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Temperature spreads to the surroundings, possibly igniting it as well.</a:t>
            </a:r>
          </a:p>
        </p:txBody>
      </p:sp>
    </p:spTree>
    <p:extLst>
      <p:ext uri="{BB962C8B-B14F-4D97-AF65-F5344CB8AC3E}">
        <p14:creationId xmlns:p14="http://schemas.microsoft.com/office/powerpoint/2010/main" val="5053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43" y="21844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The Heat Equation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95305" y="2139166"/>
                <a:ext cx="261481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05" y="2139166"/>
                <a:ext cx="2614818" cy="52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58443" y="3508905"/>
                <a:ext cx="16751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43" y="3508905"/>
                <a:ext cx="1675139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20577" y="4880441"/>
                <a:ext cx="575087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77" y="4880441"/>
                <a:ext cx="5750870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8" y="2139166"/>
            <a:ext cx="3369267" cy="3369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87205" y="2947979"/>
                <a:ext cx="417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205" y="2947979"/>
                <a:ext cx="41761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87205" y="4319515"/>
                <a:ext cx="417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205" y="4319515"/>
                <a:ext cx="41761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822608" y="1769834"/>
            <a:ext cx="336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Solve in 2D plane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22608" y="5508433"/>
            <a:ext cx="336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Models Temperature Diffusion and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Temperature Field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T-Field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5655" y="4395464"/>
                <a:ext cx="8840689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655" y="4395464"/>
                <a:ext cx="8840689" cy="489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2200" cy="1463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Temperature </a:t>
            </a:r>
            <a:r>
              <a:rPr lang="en-US" dirty="0" smtClean="0">
                <a:solidFill>
                  <a:schemeClr val="bg1"/>
                </a:solidFill>
              </a:rPr>
              <a:t>diffusion in the 2D plane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The heat equation then allows us to model how temperature spreads across the landscape, if we know how much </a:t>
            </a:r>
            <a:r>
              <a:rPr lang="en-US" sz="2000" dirty="0" smtClean="0">
                <a:solidFill>
                  <a:srgbClr val="FF0000"/>
                </a:solidFill>
              </a:rPr>
              <a:t>heat</a:t>
            </a:r>
            <a:r>
              <a:rPr lang="en-US" sz="2000" dirty="0" smtClean="0">
                <a:solidFill>
                  <a:schemeClr val="bg1"/>
                </a:solidFill>
              </a:rPr>
              <a:t> the fire produces and </a:t>
            </a:r>
            <a:r>
              <a:rPr lang="en-US" sz="2000" dirty="0" smtClean="0">
                <a:solidFill>
                  <a:schemeClr val="bg1"/>
                </a:solidFill>
              </a:rPr>
              <a:t>where.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" y="5293657"/>
            <a:ext cx="6413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For now, let’s continue to understand how temperature might behave and return to the </a:t>
            </a:r>
            <a:r>
              <a:rPr lang="en-US" sz="2000" dirty="0" smtClean="0">
                <a:solidFill>
                  <a:srgbClr val="FF0000"/>
                </a:solidFill>
              </a:rPr>
              <a:t>heat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later.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0564" y="3359093"/>
                <a:ext cx="575087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564" y="3359093"/>
                <a:ext cx="5750870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887192" y="4064549"/>
                <a:ext cx="417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192" y="4064549"/>
                <a:ext cx="41761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5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2200" cy="1209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Temperature Loss to the Atmosphere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Assumed exponential decay, as if there was an atmospheric diffusion: T lost proportional to </a:t>
            </a:r>
            <a:r>
              <a:rPr lang="en-US" sz="2000" dirty="0" smtClean="0">
                <a:solidFill>
                  <a:schemeClr val="bg1"/>
                </a:solidFill>
              </a:rPr>
              <a:t>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T-Field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310003" y="3725548"/>
                <a:ext cx="9881872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003" y="3725548"/>
                <a:ext cx="9881872" cy="489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4973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Temperature Field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1310002" y="3725548"/>
                <a:ext cx="8840689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002" y="3725548"/>
                <a:ext cx="8840689" cy="4898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5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T-Field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1348" y="5639087"/>
            <a:ext cx="183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</a:rPr>
              <a:t>W</a:t>
            </a:r>
            <a:r>
              <a:rPr lang="en-US" dirty="0" smtClean="0">
                <a:solidFill>
                  <a:srgbClr val="00B0F0"/>
                </a:solidFill>
              </a:rPr>
              <a:t>-Field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501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Wind Field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0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Wind Effects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Make T diffusion anisotropic, wildfire prefers the direction of the wind vector field W: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858561" y="2367833"/>
                <a:ext cx="1333314" cy="301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561" y="2367833"/>
                <a:ext cx="1333314" cy="301044"/>
              </a:xfrm>
              <a:prstGeom prst="rect">
                <a:avLst/>
              </a:prstGeom>
              <a:blipFill>
                <a:blip r:embed="rId3"/>
                <a:stretch>
                  <a:fillRect l="-3653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47213" y="3036255"/>
                <a:ext cx="11159915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𝑎𝑡𝑚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3" y="3036255"/>
                <a:ext cx="11159915" cy="1034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186234" y="3308669"/>
                <a:ext cx="9881872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234" y="3308669"/>
                <a:ext cx="9881872" cy="4898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79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Altitude Effects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4296410"/>
            <a:ext cx="3700422" cy="1202912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T-Field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198" y="5639087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W-Field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198" y="5134814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92D050"/>
                </a:solidFill>
              </a:rPr>
              <a:t>A-Field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0590"/>
                <a:ext cx="6172200" cy="47486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Altitude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Since hot air rises, wildfires tend to go uphill faster than downhill. Preferential spread in the direction of steepest ascent, a.k.a. derivative of the altitude field: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.</a:t>
                </a: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is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a constant we can change to modify the effect of altitude on the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spread.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0590"/>
                <a:ext cx="6172200" cy="4748645"/>
              </a:xfrm>
              <a:blipFill>
                <a:blip r:embed="rId3"/>
                <a:stretch>
                  <a:fillRect l="-2075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91030" y="2336236"/>
                <a:ext cx="1175879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 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𝑑𝑥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m:rPr>
                                  <m:lit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−&amp;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30" y="2336236"/>
                <a:ext cx="11758796" cy="13150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138" y="2483629"/>
                <a:ext cx="11159915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𝑎𝑡𝑚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38" y="2483629"/>
                <a:ext cx="11159915" cy="1034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7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2906</TotalTime>
  <Words>524</Words>
  <Application>Microsoft Office PowerPoint</Application>
  <PresentationFormat>Widescreen</PresentationFormat>
  <Paragraphs>172</Paragraphs>
  <Slides>19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Bahnschrift Light</vt:lpstr>
      <vt:lpstr>Calibri</vt:lpstr>
      <vt:lpstr>Calibri Light</vt:lpstr>
      <vt:lpstr>Cambria Math</vt:lpstr>
      <vt:lpstr>Tema do Office</vt:lpstr>
      <vt:lpstr>Semi-Continuous Wildfire Modelling </vt:lpstr>
      <vt:lpstr>Wildfires as a potential hazard</vt:lpstr>
      <vt:lpstr>Wildfires as an ecological disturbance</vt:lpstr>
      <vt:lpstr>How fire burns</vt:lpstr>
      <vt:lpstr>The Heat Equation</vt:lpstr>
      <vt:lpstr>Temperature Field</vt:lpstr>
      <vt:lpstr>Temperature Field</vt:lpstr>
      <vt:lpstr>Wind Field</vt:lpstr>
      <vt:lpstr>Altitude Effects</vt:lpstr>
      <vt:lpstr>Fuel Field</vt:lpstr>
      <vt:lpstr>Heat Field</vt:lpstr>
      <vt:lpstr>The Model</vt:lpstr>
      <vt:lpstr>Effect of planar diffusivity</vt:lpstr>
      <vt:lpstr>Effect of atmospheric diffusivity</vt:lpstr>
      <vt:lpstr>Non-linearity of diffusivity</vt:lpstr>
      <vt:lpstr>Effect of Wind</vt:lpstr>
      <vt:lpstr>Effect of Fuel Quantity</vt:lpstr>
      <vt:lpstr>Effect of Fuel Randomization</vt:lpstr>
      <vt:lpstr>Results with Mountain Height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Semi-Continuous Wildfire Modelling</dc:title>
  <dc:creator>User</dc:creator>
  <cp:lastModifiedBy>User</cp:lastModifiedBy>
  <cp:revision>58</cp:revision>
  <dcterms:created xsi:type="dcterms:W3CDTF">2017-11-23T20:50:07Z</dcterms:created>
  <dcterms:modified xsi:type="dcterms:W3CDTF">2017-11-28T18:23:45Z</dcterms:modified>
</cp:coreProperties>
</file>